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7" r:id="rId2"/>
    <p:sldId id="258" r:id="rId3"/>
    <p:sldId id="259" r:id="rId4"/>
    <p:sldId id="261" r:id="rId5"/>
    <p:sldId id="263" r:id="rId6"/>
    <p:sldId id="264" r:id="rId7"/>
    <p:sldId id="265" r:id="rId8"/>
    <p:sldId id="266" r:id="rId9"/>
    <p:sldId id="267" r:id="rId10"/>
    <p:sldId id="271" r:id="rId11"/>
    <p:sldId id="272" r:id="rId12"/>
    <p:sldId id="273" r:id="rId13"/>
    <p:sldId id="268" r:id="rId14"/>
    <p:sldId id="278" r:id="rId15"/>
    <p:sldId id="269" r:id="rId16"/>
    <p:sldId id="279" r:id="rId17"/>
    <p:sldId id="270" r:id="rId18"/>
    <p:sldId id="280" r:id="rId19"/>
    <p:sldId id="274" r:id="rId20"/>
    <p:sldId id="275" r:id="rId21"/>
    <p:sldId id="260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3300"/>
    <a:srgbClr val="FFFF66"/>
    <a:srgbClr val="990000"/>
    <a:srgbClr val="FF3300"/>
    <a:srgbClr val="FF9900"/>
    <a:srgbClr val="33CCFF"/>
    <a:srgbClr val="FFFF00"/>
    <a:srgbClr val="66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18" d="100"/>
          <a:sy n="118" d="100"/>
        </p:scale>
        <p:origin x="-1434" y="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png"/><Relationship Id="rId4" Type="http://schemas.openxmlformats.org/officeDocument/2006/relationships/image" Target="../media/image4.gi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 userDrawn="1"/>
        </p:nvSpPr>
        <p:spPr bwMode="auto">
          <a:xfrm>
            <a:off x="0" y="2133600"/>
            <a:ext cx="9144000" cy="2286000"/>
          </a:xfrm>
          <a:prstGeom prst="rect">
            <a:avLst/>
          </a:prstGeom>
          <a:gradFill rotWithShape="1">
            <a:gsLst>
              <a:gs pos="0">
                <a:srgbClr val="00478E"/>
              </a:gs>
              <a:gs pos="100000">
                <a:srgbClr val="2D96F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23" name="Rectangle 3"/>
          <p:cNvSpPr>
            <a:spLocks noChangeArrowheads="1"/>
          </p:cNvSpPr>
          <p:nvPr userDrawn="1"/>
        </p:nvSpPr>
        <p:spPr bwMode="auto">
          <a:xfrm>
            <a:off x="0" y="4419600"/>
            <a:ext cx="9144000" cy="2438400"/>
          </a:xfrm>
          <a:prstGeom prst="rect">
            <a:avLst/>
          </a:prstGeom>
          <a:gradFill rotWithShape="1">
            <a:gsLst>
              <a:gs pos="0">
                <a:srgbClr val="2D96FF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24" name="Rectangle 4"/>
          <p:cNvSpPr>
            <a:spLocks noChangeArrowheads="1"/>
          </p:cNvSpPr>
          <p:nvPr userDrawn="1"/>
        </p:nvSpPr>
        <p:spPr bwMode="auto">
          <a:xfrm>
            <a:off x="0" y="0"/>
            <a:ext cx="9144000" cy="2133600"/>
          </a:xfrm>
          <a:prstGeom prst="rect">
            <a:avLst/>
          </a:prstGeom>
          <a:gradFill rotWithShape="1">
            <a:gsLst>
              <a:gs pos="0">
                <a:srgbClr val="002346"/>
              </a:gs>
              <a:gs pos="100000">
                <a:srgbClr val="00478E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25" name="AutoShape 5"/>
          <p:cNvSpPr>
            <a:spLocks noChangeArrowheads="1"/>
          </p:cNvSpPr>
          <p:nvPr userDrawn="1"/>
        </p:nvSpPr>
        <p:spPr bwMode="gray">
          <a:xfrm>
            <a:off x="7924800" y="22098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99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26" name="AutoShape 6"/>
          <p:cNvSpPr>
            <a:spLocks noChangeArrowheads="1"/>
          </p:cNvSpPr>
          <p:nvPr userDrawn="1"/>
        </p:nvSpPr>
        <p:spPr bwMode="gray">
          <a:xfrm>
            <a:off x="5410200" y="8382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27" name="AutoShape 7"/>
          <p:cNvSpPr>
            <a:spLocks noChangeArrowheads="1"/>
          </p:cNvSpPr>
          <p:nvPr userDrawn="1"/>
        </p:nvSpPr>
        <p:spPr bwMode="gray">
          <a:xfrm>
            <a:off x="8458200" y="12192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28" name="AutoShape 8"/>
          <p:cNvSpPr>
            <a:spLocks noChangeArrowheads="1"/>
          </p:cNvSpPr>
          <p:nvPr userDrawn="1"/>
        </p:nvSpPr>
        <p:spPr bwMode="gray">
          <a:xfrm>
            <a:off x="7543800" y="10668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29" name="AutoShape 9"/>
          <p:cNvSpPr>
            <a:spLocks noChangeArrowheads="1"/>
          </p:cNvSpPr>
          <p:nvPr userDrawn="1"/>
        </p:nvSpPr>
        <p:spPr bwMode="gray">
          <a:xfrm>
            <a:off x="6096000" y="9906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30" name="AutoShape 10"/>
          <p:cNvSpPr>
            <a:spLocks noChangeArrowheads="1"/>
          </p:cNvSpPr>
          <p:nvPr userDrawn="1"/>
        </p:nvSpPr>
        <p:spPr bwMode="gray">
          <a:xfrm>
            <a:off x="8839200" y="12954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31" name="AutoShape 11"/>
          <p:cNvSpPr>
            <a:spLocks noChangeArrowheads="1"/>
          </p:cNvSpPr>
          <p:nvPr userDrawn="1"/>
        </p:nvSpPr>
        <p:spPr bwMode="gray">
          <a:xfrm>
            <a:off x="8763000" y="9144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32" name="AutoShape 12"/>
          <p:cNvSpPr>
            <a:spLocks noChangeArrowheads="1"/>
          </p:cNvSpPr>
          <p:nvPr userDrawn="1"/>
        </p:nvSpPr>
        <p:spPr bwMode="gray">
          <a:xfrm>
            <a:off x="8305800" y="9906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33" name="AutoShape 13"/>
          <p:cNvSpPr>
            <a:spLocks noChangeArrowheads="1"/>
          </p:cNvSpPr>
          <p:nvPr userDrawn="1"/>
        </p:nvSpPr>
        <p:spPr bwMode="gray">
          <a:xfrm>
            <a:off x="7086600" y="10668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34" name="AutoShape 14"/>
          <p:cNvSpPr>
            <a:spLocks noChangeArrowheads="1"/>
          </p:cNvSpPr>
          <p:nvPr userDrawn="1"/>
        </p:nvSpPr>
        <p:spPr bwMode="gray">
          <a:xfrm>
            <a:off x="3200400" y="25146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99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35" name="AutoShape 15"/>
          <p:cNvSpPr>
            <a:spLocks noChangeArrowheads="1"/>
          </p:cNvSpPr>
          <p:nvPr userDrawn="1"/>
        </p:nvSpPr>
        <p:spPr bwMode="gray">
          <a:xfrm>
            <a:off x="1600200" y="3048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36" name="AutoShape 16"/>
          <p:cNvSpPr>
            <a:spLocks noChangeArrowheads="1"/>
          </p:cNvSpPr>
          <p:nvPr userDrawn="1"/>
        </p:nvSpPr>
        <p:spPr bwMode="gray">
          <a:xfrm>
            <a:off x="6934200" y="2286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37" name="AutoShape 17"/>
          <p:cNvSpPr>
            <a:spLocks noChangeArrowheads="1"/>
          </p:cNvSpPr>
          <p:nvPr userDrawn="1"/>
        </p:nvSpPr>
        <p:spPr bwMode="gray">
          <a:xfrm>
            <a:off x="3048000" y="9906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38" name="AutoShape 18"/>
          <p:cNvSpPr>
            <a:spLocks noChangeArrowheads="1"/>
          </p:cNvSpPr>
          <p:nvPr userDrawn="1"/>
        </p:nvSpPr>
        <p:spPr bwMode="gray">
          <a:xfrm>
            <a:off x="228600" y="17526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39" name="AutoShape 19"/>
          <p:cNvSpPr>
            <a:spLocks noChangeArrowheads="1"/>
          </p:cNvSpPr>
          <p:nvPr userDrawn="1"/>
        </p:nvSpPr>
        <p:spPr bwMode="gray">
          <a:xfrm>
            <a:off x="4343400" y="12192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40" name="AutoShape 20"/>
          <p:cNvSpPr>
            <a:spLocks noChangeArrowheads="1"/>
          </p:cNvSpPr>
          <p:nvPr userDrawn="1"/>
        </p:nvSpPr>
        <p:spPr bwMode="gray">
          <a:xfrm>
            <a:off x="4572000" y="5334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41" name="AutoShape 21"/>
          <p:cNvSpPr>
            <a:spLocks noChangeArrowheads="1"/>
          </p:cNvSpPr>
          <p:nvPr userDrawn="1"/>
        </p:nvSpPr>
        <p:spPr bwMode="gray">
          <a:xfrm>
            <a:off x="3810000" y="9144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42" name="AutoShape 22"/>
          <p:cNvSpPr>
            <a:spLocks noChangeArrowheads="1"/>
          </p:cNvSpPr>
          <p:nvPr userDrawn="1"/>
        </p:nvSpPr>
        <p:spPr bwMode="gray">
          <a:xfrm>
            <a:off x="1752600" y="24384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5143" name="Picture 23" descr="29r1"/>
          <p:cNvPicPr>
            <a:picLocks noChangeAspect="1" noChangeArrowheads="1" noCrop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609600" y="685800"/>
            <a:ext cx="838200" cy="349250"/>
          </a:xfrm>
          <a:prstGeom prst="rect">
            <a:avLst/>
          </a:prstGeom>
          <a:noFill/>
        </p:spPr>
      </p:pic>
      <p:pic>
        <p:nvPicPr>
          <p:cNvPr id="5144" name="Picture 24" descr="fire14"/>
          <p:cNvPicPr>
            <a:picLocks noChangeAspect="1" noChangeArrowheads="1" noCrop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7924800" y="0"/>
            <a:ext cx="952500" cy="952500"/>
          </a:xfrm>
          <a:prstGeom prst="rect">
            <a:avLst/>
          </a:prstGeom>
          <a:noFill/>
        </p:spPr>
      </p:pic>
      <p:pic>
        <p:nvPicPr>
          <p:cNvPr id="5145" name="Picture 25" descr="fire14"/>
          <p:cNvPicPr>
            <a:picLocks noChangeAspect="1" noChangeArrowheads="1" noCrop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1905000" y="1143000"/>
            <a:ext cx="952500" cy="952500"/>
          </a:xfrm>
          <a:prstGeom prst="rect">
            <a:avLst/>
          </a:prstGeom>
          <a:noFill/>
        </p:spPr>
      </p:pic>
      <p:pic>
        <p:nvPicPr>
          <p:cNvPr id="5146" name="Picture 26" descr="fire14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57800" y="2209800"/>
            <a:ext cx="381000" cy="381000"/>
          </a:xfrm>
          <a:prstGeom prst="rect">
            <a:avLst/>
          </a:prstGeom>
          <a:noFill/>
        </p:spPr>
      </p:pic>
      <p:sp>
        <p:nvSpPr>
          <p:cNvPr id="5147" name="Rectangle 27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5148" name="Rectangle 2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5149" name="Rectangle 29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150" name="Rectangle 30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151" name="Rectangle 31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C326BC8E-2A2C-426E-AAA2-4A2A8E1259ED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5152" name="PubPieSlice"/>
          <p:cNvSpPr>
            <a:spLocks noEditPoints="1" noChangeArrowheads="1"/>
          </p:cNvSpPr>
          <p:nvPr userDrawn="1"/>
        </p:nvSpPr>
        <p:spPr bwMode="auto">
          <a:xfrm>
            <a:off x="6629400" y="5391150"/>
            <a:ext cx="5029200" cy="2933700"/>
          </a:xfrm>
          <a:custGeom>
            <a:avLst/>
            <a:gdLst>
              <a:gd name="G0" fmla="+- 0 0 0"/>
              <a:gd name="G1" fmla="sin 10800 -5933703"/>
              <a:gd name="G2" fmla="cos 10800 -5933703"/>
              <a:gd name="G3" fmla="sin 10800 11796480"/>
              <a:gd name="G4" fmla="cos 10800 11796480"/>
              <a:gd name="G5" fmla="+- G1 10800 0"/>
              <a:gd name="G6" fmla="+- G2 10800 0"/>
              <a:gd name="G7" fmla="+- G3 10800 0"/>
              <a:gd name="G8" fmla="+- G4 10800 0"/>
              <a:gd name="G9" fmla="+- 10800 0 0"/>
              <a:gd name="T0" fmla="*/ 10698 w 21600"/>
              <a:gd name="T1" fmla="*/ 0 h 21600"/>
              <a:gd name="T2" fmla="*/ 10800 w 21600"/>
              <a:gd name="T3" fmla="*/ 10800 h 21600"/>
              <a:gd name="T4" fmla="*/ 0 w 21600"/>
              <a:gd name="T5" fmla="*/ 10800 h 21600"/>
              <a:gd name="T6" fmla="*/ 3163 w 21600"/>
              <a:gd name="T7" fmla="*/ 3163 h 21600"/>
              <a:gd name="T8" fmla="*/ 18437 w 21600"/>
              <a:gd name="T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T6" t="T7" r="T8" b="T9"/>
            <a:pathLst>
              <a:path w="21600" h="21600">
                <a:moveTo>
                  <a:pt x="10698" y="0"/>
                </a:moveTo>
                <a:cubicBezTo>
                  <a:pt x="4773" y="56"/>
                  <a:pt x="0" y="4875"/>
                  <a:pt x="0" y="10799"/>
                </a:cubicBezTo>
                <a:lnTo>
                  <a:pt x="10800" y="10800"/>
                </a:lnTo>
                <a:close/>
              </a:path>
            </a:pathLst>
          </a:custGeom>
          <a:solidFill>
            <a:srgbClr val="FFFF61"/>
          </a:solidFill>
          <a:ln w="9525">
            <a:miter lim="800000"/>
            <a:headEnd/>
            <a:tailEnd/>
          </a:ln>
          <a:effectLst/>
          <a:scene3d>
            <a:camera prst="legacyObliqueTopLeft"/>
            <a:lightRig rig="legacyFlat3" dir="t"/>
          </a:scene3d>
          <a:sp3d extrusionH="49200" prstMaterial="legacyPlastic">
            <a:bevelT w="13500" h="13500" prst="angle"/>
            <a:bevelB w="13500" h="13500" prst="angle"/>
            <a:extrusionClr>
              <a:srgbClr val="FFFF61"/>
            </a:extrusionClr>
          </a:sp3d>
        </p:spPr>
        <p:txBody>
          <a:bodyPr>
            <a:flatTx/>
          </a:bodyPr>
          <a:lstStyle/>
          <a:p>
            <a:endParaRPr lang="ru-RU"/>
          </a:p>
        </p:txBody>
      </p:sp>
      <p:pic>
        <p:nvPicPr>
          <p:cNvPr id="5153" name="Picture 33" descr="055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>
            <a:off x="7543800" y="5105400"/>
            <a:ext cx="611188" cy="1295400"/>
          </a:xfrm>
          <a:prstGeom prst="rect">
            <a:avLst/>
          </a:prstGeom>
          <a:noFill/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0CF81B-8AE7-4719-AE67-92717F10C4D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3817C2-F254-4D3B-A715-07F6EB27835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6C2F32-FD1D-493C-9CE4-EA6796B381B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4E52DC-2036-47A5-BF24-8B02F23F614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8B2222-98A4-4CDB-893C-D32B3A6A299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6D112E-07E8-4E3C-ADEC-20967EA9BF5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7CAD36-FD09-4D53-B2F1-E334ED2B7D5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A40B46-26BE-44CF-B0E7-AD009AB7379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D81E24-A5D2-4D8C-BA59-1C619EFEC17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29D9C4-BC08-4306-8277-D683DBD0865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8432B8B-5DF5-43C6-9D27-03A590C1C52A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4103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2133600"/>
          </a:xfrm>
          <a:prstGeom prst="rect">
            <a:avLst/>
          </a:prstGeom>
          <a:gradFill rotWithShape="1">
            <a:gsLst>
              <a:gs pos="0">
                <a:srgbClr val="00478E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04" name="PubPieSlice"/>
          <p:cNvSpPr>
            <a:spLocks noEditPoints="1" noChangeArrowheads="1"/>
          </p:cNvSpPr>
          <p:nvPr userDrawn="1"/>
        </p:nvSpPr>
        <p:spPr bwMode="auto">
          <a:xfrm>
            <a:off x="6972300" y="5553075"/>
            <a:ext cx="4343400" cy="2609850"/>
          </a:xfrm>
          <a:custGeom>
            <a:avLst/>
            <a:gdLst>
              <a:gd name="G0" fmla="+- 0 0 0"/>
              <a:gd name="G1" fmla="sin 10800 -5933703"/>
              <a:gd name="G2" fmla="cos 10800 -5933703"/>
              <a:gd name="G3" fmla="sin 10800 11796480"/>
              <a:gd name="G4" fmla="cos 10800 11796480"/>
              <a:gd name="G5" fmla="+- G1 10800 0"/>
              <a:gd name="G6" fmla="+- G2 10800 0"/>
              <a:gd name="G7" fmla="+- G3 10800 0"/>
              <a:gd name="G8" fmla="+- G4 10800 0"/>
              <a:gd name="G9" fmla="+- 10800 0 0"/>
              <a:gd name="T0" fmla="*/ 10698 w 21600"/>
              <a:gd name="T1" fmla="*/ 0 h 21600"/>
              <a:gd name="T2" fmla="*/ 10800 w 21600"/>
              <a:gd name="T3" fmla="*/ 10800 h 21600"/>
              <a:gd name="T4" fmla="*/ 0 w 21600"/>
              <a:gd name="T5" fmla="*/ 10800 h 21600"/>
              <a:gd name="T6" fmla="*/ 3163 w 21600"/>
              <a:gd name="T7" fmla="*/ 3163 h 21600"/>
              <a:gd name="T8" fmla="*/ 18437 w 21600"/>
              <a:gd name="T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T6" t="T7" r="T8" b="T9"/>
            <a:pathLst>
              <a:path w="21600" h="21600">
                <a:moveTo>
                  <a:pt x="10698" y="0"/>
                </a:moveTo>
                <a:cubicBezTo>
                  <a:pt x="4773" y="56"/>
                  <a:pt x="0" y="4875"/>
                  <a:pt x="0" y="10799"/>
                </a:cubicBezTo>
                <a:lnTo>
                  <a:pt x="10800" y="10800"/>
                </a:lnTo>
                <a:close/>
              </a:path>
            </a:pathLst>
          </a:custGeom>
          <a:solidFill>
            <a:srgbClr val="FFFF61">
              <a:alpha val="62000"/>
            </a:srgbClr>
          </a:solidFill>
          <a:ln w="9525">
            <a:miter lim="800000"/>
            <a:headEnd/>
            <a:tailEnd/>
          </a:ln>
          <a:effectLst/>
          <a:scene3d>
            <a:camera prst="legacyObliqueTopLeft"/>
            <a:lightRig rig="legacyFlat3" dir="t"/>
          </a:scene3d>
          <a:sp3d extrusionH="49200" prstMaterial="legacyPlastic">
            <a:bevelT w="13500" h="13500" prst="angle"/>
            <a:bevelB w="13500" h="13500" prst="angle"/>
            <a:extrusionClr>
              <a:srgbClr val="FFFF61"/>
            </a:extrusionClr>
          </a:sp3d>
        </p:spPr>
        <p:txBody>
          <a:bodyPr>
            <a:flatTx/>
          </a:bodyPr>
          <a:lstStyle/>
          <a:p>
            <a:endParaRPr lang="ru-RU"/>
          </a:p>
        </p:txBody>
      </p:sp>
      <p:pic>
        <p:nvPicPr>
          <p:cNvPr id="4105" name="Picture 9" descr="055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8077200" y="5257800"/>
            <a:ext cx="611188" cy="1295400"/>
          </a:xfrm>
          <a:prstGeom prst="rect">
            <a:avLst/>
          </a:prstGeom>
          <a:noFill/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4106" name="AutoShape 10"/>
          <p:cNvSpPr>
            <a:spLocks noChangeArrowheads="1"/>
          </p:cNvSpPr>
          <p:nvPr userDrawn="1"/>
        </p:nvSpPr>
        <p:spPr bwMode="gray">
          <a:xfrm>
            <a:off x="1219200" y="3810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07" name="AutoShape 11"/>
          <p:cNvSpPr>
            <a:spLocks noChangeArrowheads="1"/>
          </p:cNvSpPr>
          <p:nvPr userDrawn="1"/>
        </p:nvSpPr>
        <p:spPr bwMode="gray">
          <a:xfrm>
            <a:off x="304800" y="2286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08" name="AutoShape 12"/>
          <p:cNvSpPr>
            <a:spLocks noChangeArrowheads="1"/>
          </p:cNvSpPr>
          <p:nvPr userDrawn="1"/>
        </p:nvSpPr>
        <p:spPr bwMode="gray">
          <a:xfrm>
            <a:off x="1066800" y="1524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09" name="AutoShape 13"/>
          <p:cNvSpPr>
            <a:spLocks noChangeArrowheads="1"/>
          </p:cNvSpPr>
          <p:nvPr userDrawn="1"/>
        </p:nvSpPr>
        <p:spPr bwMode="gray">
          <a:xfrm>
            <a:off x="838200" y="4572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odfon.ru/wallpaper/43024.html" TargetMode="External"/><Relationship Id="rId3" Type="http://schemas.openxmlformats.org/officeDocument/2006/relationships/hyperlink" Target="http://www.donbass.ua/news/technology/space/2009/08/06/zvezda-pljuetsja-v-nebo-foto.html" TargetMode="External"/><Relationship Id="rId7" Type="http://schemas.openxmlformats.org/officeDocument/2006/relationships/hyperlink" Target="http://www.karaoke.ru/user/Nektokto" TargetMode="External"/><Relationship Id="rId2" Type="http://schemas.openxmlformats.org/officeDocument/2006/relationships/hyperlink" Target="http://www.sunhome.ru/prose/15330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astrogalaxy.ru/736.html" TargetMode="External"/><Relationship Id="rId5" Type="http://schemas.openxmlformats.org/officeDocument/2006/relationships/hyperlink" Target="http://sis.3dn.ru/load/31-3-2" TargetMode="External"/><Relationship Id="rId10" Type="http://schemas.openxmlformats.org/officeDocument/2006/relationships/hyperlink" Target="http://planeta.rambler.ru/community/astrologica/47938398.html?parent_id=47941000" TargetMode="External"/><Relationship Id="rId4" Type="http://schemas.openxmlformats.org/officeDocument/2006/relationships/hyperlink" Target="http://www.sunhome.ru/tags/publications/&#1079;&#1074;&#1077;&#1079;&#1076;&#1099;+&#1075;&#1080;&#1075;&#1072;&#1085;&#1090;&#1099;" TargetMode="External"/><Relationship Id="rId9" Type="http://schemas.openxmlformats.org/officeDocument/2006/relationships/hyperlink" Target="http://sovestilizator.bestpersons.ru/feed/post8413951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2555875" y="3716338"/>
            <a:ext cx="6400800" cy="1752600"/>
          </a:xfrm>
        </p:spPr>
        <p:txBody>
          <a:bodyPr/>
          <a:lstStyle/>
          <a:p>
            <a:r>
              <a:rPr lang="ru-RU" dirty="0"/>
              <a:t>Окружающий мир</a:t>
            </a:r>
          </a:p>
          <a:p>
            <a:r>
              <a:rPr lang="ru-RU" dirty="0"/>
              <a:t>5</a:t>
            </a:r>
            <a:r>
              <a:rPr lang="ru-RU" dirty="0" smtClean="0"/>
              <a:t> </a:t>
            </a:r>
            <a:r>
              <a:rPr lang="ru-RU" dirty="0"/>
              <a:t>класс</a:t>
            </a:r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3419475" y="2060575"/>
            <a:ext cx="40481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400" dirty="0"/>
              <a:t>Звёздное небо</a:t>
            </a:r>
          </a:p>
        </p:txBody>
      </p:sp>
      <p:pic>
        <p:nvPicPr>
          <p:cNvPr id="6148" name="Picture 4" descr="c96b04db3307a94bbec3db7ee0fadce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3933825"/>
            <a:ext cx="3060700" cy="2730500"/>
          </a:xfrm>
          <a:prstGeom prst="rect">
            <a:avLst/>
          </a:prstGeom>
          <a:solidFill>
            <a:srgbClr val="33CCFF"/>
          </a:solidFill>
          <a:ln w="38100">
            <a:solidFill>
              <a:srgbClr val="6699FF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4321175"/>
            <a:ext cx="8713787" cy="2995613"/>
          </a:xfrm>
        </p:spPr>
        <p:txBody>
          <a:bodyPr/>
          <a:lstStyle/>
          <a:p>
            <a:pPr>
              <a:buFontTx/>
              <a:buNone/>
            </a:pPr>
            <a:r>
              <a:rPr lang="ru-RU" sz="2800"/>
              <a:t>	Значками разной величины на карте показаны </a:t>
            </a:r>
          </a:p>
          <a:p>
            <a:pPr>
              <a:buFontTx/>
              <a:buNone/>
            </a:pPr>
            <a:r>
              <a:rPr lang="ru-RU" sz="2800"/>
              <a:t>звёзды от ярчайших до менее заметных.</a:t>
            </a:r>
          </a:p>
          <a:p>
            <a:pPr>
              <a:buFontTx/>
              <a:buNone/>
            </a:pPr>
            <a:r>
              <a:rPr lang="ru-RU" sz="2800"/>
              <a:t>Каждая звезда имеет своё название.</a:t>
            </a:r>
          </a:p>
          <a:p>
            <a:pPr>
              <a:buFontTx/>
              <a:buNone/>
            </a:pPr>
            <a:r>
              <a:rPr lang="ru-RU" sz="2800"/>
              <a:t>	Самые яркие из них – Полярная звезда,</a:t>
            </a:r>
          </a:p>
          <a:p>
            <a:pPr>
              <a:buFontTx/>
              <a:buNone/>
            </a:pPr>
            <a:r>
              <a:rPr lang="ru-RU" sz="2800"/>
              <a:t> Вега и др.</a:t>
            </a:r>
          </a:p>
        </p:txBody>
      </p:sp>
      <p:pic>
        <p:nvPicPr>
          <p:cNvPr id="21508" name="Picture 4" descr="48410907_sever_skymap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26" y="642918"/>
            <a:ext cx="3887797" cy="3234647"/>
          </a:xfrm>
          <a:prstGeom prst="rect">
            <a:avLst/>
          </a:prstGeom>
          <a:noFill/>
        </p:spPr>
      </p:pic>
      <p:sp>
        <p:nvSpPr>
          <p:cNvPr id="21509" name="Line 5"/>
          <p:cNvSpPr>
            <a:spLocks noChangeShapeType="1"/>
          </p:cNvSpPr>
          <p:nvPr/>
        </p:nvSpPr>
        <p:spPr bwMode="auto">
          <a:xfrm flipH="1" flipV="1">
            <a:off x="5003800" y="2492375"/>
            <a:ext cx="2736850" cy="1368425"/>
          </a:xfrm>
          <a:prstGeom prst="line">
            <a:avLst/>
          </a:prstGeom>
          <a:noFill/>
          <a:ln w="57150">
            <a:solidFill>
              <a:srgbClr val="FF99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1510" name="Line 6"/>
          <p:cNvSpPr>
            <a:spLocks noChangeShapeType="1"/>
          </p:cNvSpPr>
          <p:nvPr/>
        </p:nvSpPr>
        <p:spPr bwMode="auto">
          <a:xfrm flipH="1" flipV="1">
            <a:off x="6804025" y="692150"/>
            <a:ext cx="1728788" cy="865188"/>
          </a:xfrm>
          <a:prstGeom prst="line">
            <a:avLst/>
          </a:prstGeom>
          <a:noFill/>
          <a:ln w="57150">
            <a:solidFill>
              <a:srgbClr val="FF99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6699FF"/>
          </a:solidFill>
          <a:ln w="57150">
            <a:solidFill>
              <a:schemeClr val="accent2"/>
            </a:solidFill>
          </a:ln>
        </p:spPr>
        <p:txBody>
          <a:bodyPr/>
          <a:lstStyle/>
          <a:p>
            <a:r>
              <a:rPr lang="ru-RU"/>
              <a:t>Работа по учебнику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1973263"/>
          </a:xfrm>
        </p:spPr>
        <p:txBody>
          <a:bodyPr/>
          <a:lstStyle/>
          <a:p>
            <a:pPr>
              <a:buFontTx/>
              <a:buNone/>
            </a:pPr>
            <a:r>
              <a:rPr lang="ru-RU"/>
              <a:t>Прочитай 1-ый абзац на стр. 31 и ответь</a:t>
            </a:r>
          </a:p>
          <a:p>
            <a:pPr>
              <a:buFontTx/>
              <a:buNone/>
            </a:pPr>
            <a:r>
              <a:rPr lang="ru-RU"/>
              <a:t>на вопрос:</a:t>
            </a:r>
          </a:p>
          <a:p>
            <a:pPr algn="ctr">
              <a:buFontTx/>
              <a:buNone/>
            </a:pPr>
            <a:r>
              <a:rPr lang="ru-RU" sz="4400">
                <a:solidFill>
                  <a:srgbClr val="FF3300"/>
                </a:solidFill>
                <a:latin typeface="Monotype Corsiva" pitchFamily="66" charset="0"/>
              </a:rPr>
              <a:t>Что такое созвездие?</a:t>
            </a:r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539750" y="3716338"/>
            <a:ext cx="8015288" cy="1123950"/>
          </a:xfrm>
          <a:prstGeom prst="rect">
            <a:avLst/>
          </a:prstGeom>
          <a:solidFill>
            <a:srgbClr val="FFFF00"/>
          </a:solidFill>
          <a:ln w="57150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/>
              <a:t>Созвездие – это группа наиболее ярких, </a:t>
            </a:r>
          </a:p>
          <a:p>
            <a:r>
              <a:rPr lang="ru-RU" sz="3200"/>
              <a:t>заметных на тёмном небе звёзд.</a:t>
            </a:r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1384300" y="5130800"/>
            <a:ext cx="5818188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400">
                <a:solidFill>
                  <a:srgbClr val="FF3300"/>
                </a:solidFill>
                <a:latin typeface="Monotype Corsiva" pitchFamily="66" charset="0"/>
              </a:rPr>
              <a:t>С какими созвездиями мы </a:t>
            </a:r>
          </a:p>
          <a:p>
            <a:r>
              <a:rPr lang="ru-RU" sz="4400">
                <a:solidFill>
                  <a:srgbClr val="FF3300"/>
                </a:solidFill>
                <a:latin typeface="Monotype Corsiva" pitchFamily="66" charset="0"/>
              </a:rPr>
              <a:t>познакомились в 1 классе?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 animBg="1"/>
      <p:bldP spid="2253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7" name="Picture 5" descr="48414444_volopas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3372" y="1285860"/>
            <a:ext cx="4224338" cy="3520671"/>
          </a:xfrm>
          <a:prstGeom prst="rect">
            <a:avLst/>
          </a:prstGeom>
          <a:noFill/>
        </p:spPr>
      </p:pic>
      <p:pic>
        <p:nvPicPr>
          <p:cNvPr id="23556" name="Picture 4" descr="48405365_lev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3071810"/>
            <a:ext cx="2970195" cy="2495103"/>
          </a:xfrm>
          <a:prstGeom prst="rect">
            <a:avLst/>
          </a:prstGeom>
          <a:noFill/>
        </p:spPr>
      </p:pic>
      <p:sp>
        <p:nvSpPr>
          <p:cNvPr id="23558" name="Line 6"/>
          <p:cNvSpPr>
            <a:spLocks noChangeShapeType="1"/>
          </p:cNvSpPr>
          <p:nvPr/>
        </p:nvSpPr>
        <p:spPr bwMode="auto">
          <a:xfrm flipH="1" flipV="1">
            <a:off x="3492500" y="5734050"/>
            <a:ext cx="0" cy="1008063"/>
          </a:xfrm>
          <a:prstGeom prst="line">
            <a:avLst/>
          </a:prstGeom>
          <a:noFill/>
          <a:ln w="57150">
            <a:solidFill>
              <a:srgbClr val="FF99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559" name="Line 7"/>
          <p:cNvSpPr>
            <a:spLocks noChangeShapeType="1"/>
          </p:cNvSpPr>
          <p:nvPr/>
        </p:nvSpPr>
        <p:spPr bwMode="auto">
          <a:xfrm flipV="1">
            <a:off x="7667625" y="2133600"/>
            <a:ext cx="0" cy="3167063"/>
          </a:xfrm>
          <a:prstGeom prst="line">
            <a:avLst/>
          </a:prstGeom>
          <a:noFill/>
          <a:ln w="57150">
            <a:solidFill>
              <a:srgbClr val="FF99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8" grpId="0" animBg="1"/>
      <p:bldP spid="2355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Созвездие Кассиопея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6" name="Picture 4" descr="7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1357298"/>
            <a:ext cx="5905500" cy="4489450"/>
          </a:xfrm>
          <a:prstGeom prst="rect">
            <a:avLst/>
          </a:prstGeom>
          <a:noFill/>
        </p:spPr>
      </p:pic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250825" y="6021388"/>
            <a:ext cx="79406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/>
              <a:t>Прочитай 2-й абзац в учебнике на стр.31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92275" y="4508500"/>
            <a:ext cx="5986463" cy="2047875"/>
          </a:xfrm>
          <a:solidFill>
            <a:srgbClr val="FFFF66"/>
          </a:solidFill>
          <a:ln w="38100">
            <a:solidFill>
              <a:srgbClr val="FF9900"/>
            </a:solidFill>
          </a:ln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2800"/>
              <a:t>«W» [дабл ю] к ЦЕФЕЮ близко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800"/>
              <a:t>Значит «woman» по-английски.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800"/>
              <a:t>То жена царя ЦЕФЕЯ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800"/>
              <a:t>Гордая </a:t>
            </a:r>
            <a:r>
              <a:rPr lang="ru-RU" sz="2800">
                <a:solidFill>
                  <a:srgbClr val="FF3300"/>
                </a:solidFill>
              </a:rPr>
              <a:t>КАССИОПЕЯ.</a:t>
            </a:r>
          </a:p>
        </p:txBody>
      </p:sp>
      <p:pic>
        <p:nvPicPr>
          <p:cNvPr id="28676" name="Picture 4" descr="7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4075" y="404813"/>
            <a:ext cx="4968875" cy="3778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867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uiExpand="1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Созвездие Орион</a:t>
            </a:r>
          </a:p>
        </p:txBody>
      </p:sp>
      <p:pic>
        <p:nvPicPr>
          <p:cNvPr id="19460" name="Picture 4" descr="6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1357298"/>
            <a:ext cx="4716475" cy="3537663"/>
          </a:xfrm>
          <a:prstGeom prst="rect">
            <a:avLst/>
          </a:prstGeom>
          <a:noFill/>
        </p:spPr>
      </p:pic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250825" y="6021388"/>
            <a:ext cx="79406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/>
              <a:t>Прочитай 3-й абзац в учебнике на стр.31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Picture 4" descr="6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4942" y="1428736"/>
            <a:ext cx="3176581" cy="3402855"/>
          </a:xfrm>
          <a:prstGeom prst="rect">
            <a:avLst/>
          </a:prstGeom>
          <a:noFill/>
        </p:spPr>
      </p:pic>
      <p:sp>
        <p:nvSpPr>
          <p:cNvPr id="29701" name="Text Box 5"/>
          <p:cNvSpPr txBox="1">
            <a:spLocks noChangeArrowheads="1"/>
          </p:cNvSpPr>
          <p:nvPr/>
        </p:nvSpPr>
        <p:spPr bwMode="auto">
          <a:xfrm>
            <a:off x="323850" y="908050"/>
            <a:ext cx="4248150" cy="4876800"/>
          </a:xfrm>
          <a:prstGeom prst="rect">
            <a:avLst/>
          </a:prstGeom>
          <a:solidFill>
            <a:srgbClr val="FFFF66"/>
          </a:solidFill>
          <a:ln w="38100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/>
              <a:t>Подпоясавшись потуже,</a:t>
            </a:r>
          </a:p>
          <a:p>
            <a:r>
              <a:rPr lang="ru-RU" sz="2400"/>
              <a:t>Для охоты снаряжён</a:t>
            </a:r>
          </a:p>
          <a:p>
            <a:r>
              <a:rPr lang="ru-RU" sz="2400"/>
              <a:t>Выступает </a:t>
            </a:r>
            <a:r>
              <a:rPr lang="ru-RU" sz="2400">
                <a:solidFill>
                  <a:srgbClr val="FF3300"/>
                </a:solidFill>
              </a:rPr>
              <a:t>ОРИОН</a:t>
            </a:r>
            <a:r>
              <a:rPr lang="ru-RU" sz="2400"/>
              <a:t>.</a:t>
            </a:r>
          </a:p>
          <a:p>
            <a:endParaRPr lang="ru-RU" sz="2400"/>
          </a:p>
          <a:p>
            <a:r>
              <a:rPr lang="ru-RU" sz="2400"/>
              <a:t>Две звезды из высшей лиги</a:t>
            </a:r>
          </a:p>
          <a:p>
            <a:r>
              <a:rPr lang="ru-RU" sz="2400"/>
              <a:t>В ОРИОНЕ - это РИГЕЛЬ</a:t>
            </a:r>
          </a:p>
          <a:p>
            <a:r>
              <a:rPr lang="ru-RU" sz="2400"/>
              <a:t>В правом нижнем уголке,</a:t>
            </a:r>
          </a:p>
          <a:p>
            <a:r>
              <a:rPr lang="ru-RU" sz="2400"/>
              <a:t>Словно бант на башмаке.</a:t>
            </a:r>
          </a:p>
          <a:p>
            <a:endParaRPr lang="ru-RU" sz="2400"/>
          </a:p>
          <a:p>
            <a:r>
              <a:rPr lang="ru-RU" sz="2400"/>
              <a:t>А на левом эполете -</a:t>
            </a:r>
          </a:p>
          <a:p>
            <a:r>
              <a:rPr lang="ru-RU" sz="2400"/>
              <a:t>БЕТЕЛЬГЕЙЗЕ ярко светит.</a:t>
            </a:r>
          </a:p>
          <a:p>
            <a:r>
              <a:rPr lang="ru-RU" sz="2400"/>
              <a:t>Три звезды наискосок</a:t>
            </a:r>
          </a:p>
          <a:p>
            <a:r>
              <a:rPr lang="ru-RU" sz="2400"/>
              <a:t>Украшают поясок.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Созвездие Лебедь</a:t>
            </a:r>
          </a:p>
        </p:txBody>
      </p:sp>
      <p:pic>
        <p:nvPicPr>
          <p:cNvPr id="20484" name="Picture 4" descr="4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12" y="1571612"/>
            <a:ext cx="4219585" cy="3159968"/>
          </a:xfrm>
          <a:prstGeom prst="rect">
            <a:avLst/>
          </a:prstGeom>
          <a:noFill/>
        </p:spPr>
      </p:pic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250825" y="6021388"/>
            <a:ext cx="79406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/>
              <a:t>Прочитай 4-й абзац в учебнике на стр.31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4" name="Picture 4" descr="4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428736"/>
            <a:ext cx="3357554" cy="3056664"/>
          </a:xfrm>
          <a:prstGeom prst="rect">
            <a:avLst/>
          </a:prstGeom>
          <a:noFill/>
        </p:spPr>
      </p:pic>
      <p:sp>
        <p:nvSpPr>
          <p:cNvPr id="30725" name="Text Box 5"/>
          <p:cNvSpPr txBox="1">
            <a:spLocks noChangeArrowheads="1"/>
          </p:cNvSpPr>
          <p:nvPr/>
        </p:nvSpPr>
        <p:spPr bwMode="auto">
          <a:xfrm>
            <a:off x="4572000" y="1052513"/>
            <a:ext cx="4392613" cy="4146550"/>
          </a:xfrm>
          <a:prstGeom prst="rect">
            <a:avLst/>
          </a:prstGeom>
          <a:solidFill>
            <a:srgbClr val="FFFF66"/>
          </a:solidFill>
          <a:ln w="38100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/>
              <a:t>Между ЦЕФЕЕМ и ЛИРОЙ,</a:t>
            </a:r>
          </a:p>
          <a:p>
            <a:r>
              <a:rPr lang="ru-RU" sz="2400"/>
              <a:t>Крылья раскинув над миром,</a:t>
            </a:r>
          </a:p>
          <a:p>
            <a:r>
              <a:rPr lang="ru-RU" sz="2400">
                <a:solidFill>
                  <a:srgbClr val="FF3300"/>
                </a:solidFill>
              </a:rPr>
              <a:t>ЛЕБЕДЬ</a:t>
            </a:r>
            <a:r>
              <a:rPr lang="ru-RU" sz="2400"/>
              <a:t> неспешно </a:t>
            </a:r>
          </a:p>
          <a:p>
            <a:r>
              <a:rPr lang="ru-RU" sz="2400"/>
              <a:t>летит в высоте,</a:t>
            </a:r>
          </a:p>
          <a:p>
            <a:r>
              <a:rPr lang="ru-RU" sz="2400"/>
              <a:t>Ярко сверкает </a:t>
            </a:r>
          </a:p>
          <a:p>
            <a:r>
              <a:rPr lang="ru-RU" sz="2400"/>
              <a:t>ДЕНЕБ на хвосте.</a:t>
            </a:r>
          </a:p>
          <a:p>
            <a:endParaRPr lang="ru-RU" sz="2400"/>
          </a:p>
          <a:p>
            <a:r>
              <a:rPr lang="ru-RU" sz="2400"/>
              <a:t>Ясною ночью</a:t>
            </a:r>
          </a:p>
          <a:p>
            <a:r>
              <a:rPr lang="ru-RU" sz="2400"/>
              <a:t>на Млечном Пути</a:t>
            </a:r>
          </a:p>
          <a:p>
            <a:r>
              <a:rPr lang="ru-RU" sz="2400"/>
              <a:t>Северный Крест </a:t>
            </a:r>
          </a:p>
          <a:p>
            <a:r>
              <a:rPr lang="ru-RU" sz="2400"/>
              <a:t>постарайся найти!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Путешествие по Зодиаку</a:t>
            </a:r>
          </a:p>
        </p:txBody>
      </p:sp>
      <p:pic>
        <p:nvPicPr>
          <p:cNvPr id="24580" name="Picture 4" descr="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1714488"/>
            <a:ext cx="5243524" cy="2835870"/>
          </a:xfrm>
          <a:prstGeom prst="rect">
            <a:avLst/>
          </a:prstGeom>
          <a:noFill/>
        </p:spPr>
      </p:pic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323850" y="6021388"/>
            <a:ext cx="81121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/>
              <a:t>Прочитайте текст в учебнике на стр.32-33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Отгадай загадку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2205038"/>
            <a:ext cx="8147050" cy="2549525"/>
          </a:xfrm>
          <a:solidFill>
            <a:srgbClr val="6699FF"/>
          </a:solidFill>
          <a:ln w="38100">
            <a:solidFill>
              <a:schemeClr val="accent2"/>
            </a:solidFill>
          </a:ln>
        </p:spPr>
        <p:txBody>
          <a:bodyPr/>
          <a:lstStyle/>
          <a:p>
            <a:pPr>
              <a:buFontTx/>
              <a:buNone/>
            </a:pPr>
            <a:r>
              <a:rPr lang="ru-RU"/>
              <a:t>По тёмному небу рассыпан горошек </a:t>
            </a:r>
          </a:p>
          <a:p>
            <a:pPr>
              <a:buFontTx/>
              <a:buNone/>
            </a:pPr>
            <a:r>
              <a:rPr lang="ru-RU"/>
              <a:t>Цветной карамели из сахарной крошки, </a:t>
            </a:r>
          </a:p>
          <a:p>
            <a:pPr>
              <a:buFontTx/>
              <a:buNone/>
            </a:pPr>
            <a:r>
              <a:rPr lang="ru-RU"/>
              <a:t>И только тогда, когда утро настанет, </a:t>
            </a:r>
          </a:p>
          <a:p>
            <a:pPr>
              <a:buFontTx/>
              <a:buNone/>
            </a:pPr>
            <a:r>
              <a:rPr lang="ru-RU"/>
              <a:t>Вся карамель та внезапно растает. </a:t>
            </a: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3276600" y="5373688"/>
            <a:ext cx="211296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400">
                <a:solidFill>
                  <a:srgbClr val="FF3300"/>
                </a:solidFill>
              </a:rPr>
              <a:t>Звёзды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17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uiExpand="1" build="p" animBg="1"/>
      <p:bldP spid="717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06437"/>
          </a:xfrm>
        </p:spPr>
        <p:txBody>
          <a:bodyPr/>
          <a:lstStyle/>
          <a:p>
            <a:r>
              <a:rPr lang="ru-RU" sz="4000"/>
              <a:t>Ответь на вопросы: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067175" y="1268413"/>
            <a:ext cx="5400675" cy="5040312"/>
          </a:xfrm>
        </p:spPr>
        <p:txBody>
          <a:bodyPr/>
          <a:lstStyle/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ru-RU"/>
              <a:t>Что такое Зодиак?</a:t>
            </a:r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ru-RU"/>
              <a:t>Сколько всего созвездий в Зодиаке?</a:t>
            </a:r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ru-RU"/>
              <a:t>Сколько «гостит» солнце у каждого созвездия?</a:t>
            </a:r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ru-RU"/>
              <a:t>С какого созвездия принято начинать путешествие по Зодиаку?</a:t>
            </a:r>
          </a:p>
        </p:txBody>
      </p:sp>
      <p:pic>
        <p:nvPicPr>
          <p:cNvPr id="25605" name="Picture 5" descr="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785926"/>
            <a:ext cx="2786082" cy="2887132"/>
          </a:xfrm>
          <a:prstGeom prst="rect">
            <a:avLst/>
          </a:prstGeom>
          <a:solidFill>
            <a:schemeClr val="accent2"/>
          </a:solidFill>
          <a:ln w="57150">
            <a:solidFill>
              <a:srgbClr val="6699FF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80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80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80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Источники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lnSpc>
                <a:spcPct val="80000"/>
              </a:lnSpc>
              <a:buFontTx/>
              <a:buNone/>
            </a:pPr>
            <a:r>
              <a:rPr lang="ru-RU" sz="2400" dirty="0">
                <a:hlinkClick r:id="rId2"/>
              </a:rPr>
              <a:t>http://www.sunhome.ru/prose/15330</a:t>
            </a:r>
            <a:endParaRPr lang="ru-RU" sz="2400" dirty="0"/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US" sz="2400" dirty="0">
                <a:hlinkClick r:id="rId3"/>
              </a:rPr>
              <a:t>http://www.donbass.ua/news/technology/space/2009/08/06/zvezda-pljuetsja-v-nebo-foto.html</a:t>
            </a:r>
            <a:endParaRPr lang="ru-RU" sz="2400" dirty="0"/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US" sz="2400" dirty="0">
                <a:hlinkClick r:id="rId4"/>
              </a:rPr>
              <a:t>http://www.sunhome.ru/tags/publications/звезды+гиганты</a:t>
            </a:r>
            <a:endParaRPr lang="ru-RU" sz="2400" dirty="0"/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US" sz="2400" dirty="0">
                <a:hlinkClick r:id="rId5"/>
              </a:rPr>
              <a:t>http://sis.3dn.ru/load/31-3-2</a:t>
            </a:r>
            <a:endParaRPr lang="ru-RU" sz="2400" dirty="0"/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ru-RU" sz="2400" dirty="0">
                <a:hlinkClick r:id="rId6"/>
              </a:rPr>
              <a:t>http://www.astrogalaxy.ru/736.html</a:t>
            </a:r>
            <a:r>
              <a:rPr lang="ru-RU" sz="2400" dirty="0"/>
              <a:t> 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ru-RU" sz="2400" dirty="0">
                <a:hlinkClick r:id="rId7"/>
              </a:rPr>
              <a:t>http://www.karaoke.ru/user/Nektokto</a:t>
            </a:r>
            <a:endParaRPr lang="ru-RU" sz="2400" dirty="0"/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ru-RU" sz="2400" dirty="0">
                <a:hlinkClick r:id="rId8"/>
              </a:rPr>
              <a:t>http://www.goodfon.ru/wallpaper/43024.html</a:t>
            </a:r>
            <a:r>
              <a:rPr lang="ru-RU" sz="2400" dirty="0"/>
              <a:t> 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ru-RU" sz="2800" dirty="0">
                <a:hlinkClick r:id="rId9"/>
              </a:rPr>
              <a:t>http://sovestilizator.bestpersons.ru/feed/post8413951/</a:t>
            </a:r>
            <a:endParaRPr lang="ru-RU" sz="2800" dirty="0"/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US" sz="2400" dirty="0">
                <a:hlinkClick r:id="rId10"/>
              </a:rPr>
              <a:t>http://planeta.rambler.ru/community/astrologica/47938398.html?parent_id=47941000</a:t>
            </a:r>
            <a:endParaRPr lang="ru-RU" sz="2400" dirty="0"/>
          </a:p>
          <a:p>
            <a:pPr marL="609600" indent="-609600">
              <a:lnSpc>
                <a:spcPct val="80000"/>
              </a:lnSpc>
              <a:buFontTx/>
              <a:buNone/>
            </a:pPr>
            <a:endParaRPr lang="ru-RU" sz="2400" dirty="0"/>
          </a:p>
          <a:p>
            <a:pPr marL="609600" indent="-609600">
              <a:lnSpc>
                <a:spcPct val="80000"/>
              </a:lnSpc>
              <a:buFontTx/>
              <a:buNone/>
            </a:pPr>
            <a:endParaRPr lang="ru-RU" sz="2800" dirty="0"/>
          </a:p>
          <a:p>
            <a:pPr marL="609600" indent="-609600">
              <a:lnSpc>
                <a:spcPct val="80000"/>
              </a:lnSpc>
              <a:buFontTx/>
              <a:buNone/>
            </a:pPr>
            <a:endParaRPr lang="ru-RU" sz="2400" dirty="0"/>
          </a:p>
          <a:p>
            <a:pPr marL="609600" indent="-609600">
              <a:lnSpc>
                <a:spcPct val="80000"/>
              </a:lnSpc>
              <a:buFontTx/>
              <a:buNone/>
            </a:pP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2492375"/>
            <a:ext cx="8229600" cy="4525963"/>
          </a:xfrm>
        </p:spPr>
        <p:txBody>
          <a:bodyPr/>
          <a:lstStyle/>
          <a:p>
            <a:pPr>
              <a:buFontTx/>
              <a:buNone/>
            </a:pPr>
            <a:r>
              <a:rPr lang="ru-RU"/>
              <a:t>              </a:t>
            </a:r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684213" y="5805488"/>
            <a:ext cx="6781800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ru-RU" sz="4800">
                <a:solidFill>
                  <a:schemeClr val="accent2"/>
                </a:solidFill>
                <a:latin typeface="Monotype Corsiva" pitchFamily="66" charset="0"/>
              </a:rPr>
              <a:t>- Что вы знаете о звёздах?</a:t>
            </a:r>
            <a:endParaRPr lang="ru-RU" sz="4800">
              <a:latin typeface="Monotype Corsiva" pitchFamily="66" charset="0"/>
            </a:endParaRPr>
          </a:p>
        </p:txBody>
      </p:sp>
      <p:pic>
        <p:nvPicPr>
          <p:cNvPr id="8199" name="Picture 7" descr="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735507"/>
            <a:ext cx="4457707" cy="2984581"/>
          </a:xfrm>
          <a:prstGeom prst="rect">
            <a:avLst/>
          </a:prstGeom>
          <a:noFill/>
          <a:ln w="38100">
            <a:solidFill>
              <a:schemeClr val="accent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7158" y="428604"/>
            <a:ext cx="8786842" cy="4357709"/>
          </a:xfrm>
        </p:spPr>
        <p:txBody>
          <a:bodyPr/>
          <a:lstStyle/>
          <a:p>
            <a:pPr>
              <a:buFontTx/>
              <a:buNone/>
            </a:pPr>
            <a:r>
              <a:rPr lang="ru-RU" dirty="0"/>
              <a:t>		Мир звёзд очень разнообразен. В </a:t>
            </a:r>
            <a:r>
              <a:rPr lang="ru-RU" dirty="0" smtClean="0"/>
              <a:t>безоблачный ясный вечер небо </a:t>
            </a:r>
            <a:r>
              <a:rPr lang="ru-RU" dirty="0"/>
              <a:t>над вашей головой усыпано множеством звёзд. Они кажутся маленькими сверкающими точками, потому что находятся очень далеко от Земли. В действительности каждая звезда – это огромный светящийся раскалённый шар.</a:t>
            </a:r>
          </a:p>
        </p:txBody>
      </p:sp>
      <p:pic>
        <p:nvPicPr>
          <p:cNvPr id="10244" name="Picture 4" descr="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16238" y="4365625"/>
            <a:ext cx="3311525" cy="2384425"/>
          </a:xfrm>
          <a:prstGeom prst="rect">
            <a:avLst/>
          </a:prstGeom>
          <a:noFill/>
          <a:ln w="38100">
            <a:solidFill>
              <a:schemeClr val="accent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357166"/>
            <a:ext cx="8401079" cy="5768997"/>
          </a:xfrm>
        </p:spPr>
        <p:txBody>
          <a:bodyPr/>
          <a:lstStyle/>
          <a:p>
            <a:pPr>
              <a:buFontTx/>
              <a:buNone/>
            </a:pPr>
            <a:r>
              <a:rPr lang="ru-RU" dirty="0"/>
              <a:t>		Самые горячие звёзды  </a:t>
            </a:r>
            <a:r>
              <a:rPr lang="ru-RU" dirty="0" err="1"/>
              <a:t>голубого</a:t>
            </a:r>
            <a:endParaRPr lang="ru-RU" dirty="0"/>
          </a:p>
          <a:p>
            <a:pPr>
              <a:buFontTx/>
              <a:buNone/>
            </a:pPr>
            <a:r>
              <a:rPr lang="ru-RU" dirty="0"/>
              <a:t>цвета, другие, менее горячие – красного.</a:t>
            </a:r>
          </a:p>
        </p:txBody>
      </p:sp>
      <p:pic>
        <p:nvPicPr>
          <p:cNvPr id="12292" name="Picture 4" descr="2005-0322cluster-ful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2214554"/>
            <a:ext cx="3551227" cy="3515002"/>
          </a:xfrm>
          <a:prstGeom prst="rect">
            <a:avLst/>
          </a:prstGeom>
          <a:noFill/>
          <a:ln w="57150">
            <a:solidFill>
              <a:srgbClr val="99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2420938"/>
            <a:ext cx="8229600" cy="1584325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800"/>
              <a:t>		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800"/>
              <a:t>		</a:t>
            </a:r>
            <a:r>
              <a:rPr lang="ru-RU" sz="3600"/>
              <a:t>Есть звёзды – гиганты, а есть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3600"/>
              <a:t> звёзды – карлики.</a:t>
            </a:r>
          </a:p>
        </p:txBody>
      </p:sp>
      <p:pic>
        <p:nvPicPr>
          <p:cNvPr id="13316" name="Picture 4" descr="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29322" y="500042"/>
            <a:ext cx="2879725" cy="2230438"/>
          </a:xfrm>
          <a:prstGeom prst="rect">
            <a:avLst/>
          </a:prstGeom>
          <a:noFill/>
        </p:spPr>
      </p:pic>
      <p:sp>
        <p:nvSpPr>
          <p:cNvPr id="13317" name="Line 5"/>
          <p:cNvSpPr>
            <a:spLocks noChangeShapeType="1"/>
          </p:cNvSpPr>
          <p:nvPr/>
        </p:nvSpPr>
        <p:spPr bwMode="auto">
          <a:xfrm flipV="1">
            <a:off x="4067175" y="1052513"/>
            <a:ext cx="1655763" cy="360362"/>
          </a:xfrm>
          <a:prstGeom prst="line">
            <a:avLst/>
          </a:prstGeom>
          <a:noFill/>
          <a:ln w="57150">
            <a:solidFill>
              <a:srgbClr val="FF99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13318" name="Picture 6" descr="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4005263"/>
            <a:ext cx="2520950" cy="2520950"/>
          </a:xfrm>
          <a:prstGeom prst="rect">
            <a:avLst/>
          </a:prstGeom>
          <a:noFill/>
        </p:spPr>
      </p:pic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755650" y="1125538"/>
            <a:ext cx="3182938" cy="679450"/>
          </a:xfrm>
          <a:prstGeom prst="rect">
            <a:avLst/>
          </a:prstGeom>
          <a:solidFill>
            <a:srgbClr val="33CCFF"/>
          </a:solidFill>
          <a:ln w="38100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/>
              <a:t>Звезда-гигант</a:t>
            </a:r>
          </a:p>
        </p:txBody>
      </p:sp>
      <p:sp>
        <p:nvSpPr>
          <p:cNvPr id="13320" name="Line 8"/>
          <p:cNvSpPr>
            <a:spLocks noChangeShapeType="1"/>
          </p:cNvSpPr>
          <p:nvPr/>
        </p:nvSpPr>
        <p:spPr bwMode="auto">
          <a:xfrm flipH="1">
            <a:off x="1692275" y="5300663"/>
            <a:ext cx="1512888" cy="0"/>
          </a:xfrm>
          <a:prstGeom prst="line">
            <a:avLst/>
          </a:prstGeom>
          <a:noFill/>
          <a:ln w="57150">
            <a:solidFill>
              <a:srgbClr val="FF99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21" name="Text Box 9"/>
          <p:cNvSpPr txBox="1">
            <a:spLocks noChangeArrowheads="1"/>
          </p:cNvSpPr>
          <p:nvPr/>
        </p:nvSpPr>
        <p:spPr bwMode="auto">
          <a:xfrm>
            <a:off x="3492500" y="5013325"/>
            <a:ext cx="3308350" cy="679450"/>
          </a:xfrm>
          <a:prstGeom prst="rect">
            <a:avLst/>
          </a:prstGeom>
          <a:solidFill>
            <a:srgbClr val="33CCFF"/>
          </a:solidFill>
          <a:ln w="38100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/>
              <a:t>Звезда-карлик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 animBg="1"/>
      <p:bldP spid="13319" grpId="0" animBg="1"/>
      <p:bldP spid="13320" grpId="0" animBg="1"/>
      <p:bldP spid="1332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4691063" cy="1143000"/>
          </a:xfrm>
        </p:spPr>
        <p:txBody>
          <a:bodyPr/>
          <a:lstStyle/>
          <a:p>
            <a:r>
              <a:rPr lang="ru-RU"/>
              <a:t>Солнце – это…</a:t>
            </a:r>
          </a:p>
        </p:txBody>
      </p:sp>
      <p:pic>
        <p:nvPicPr>
          <p:cNvPr id="14341" name="Picture 5" descr="cme-x-class-26oct0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12" y="1857364"/>
            <a:ext cx="3409959" cy="3409959"/>
          </a:xfrm>
          <a:prstGeom prst="rect">
            <a:avLst/>
          </a:prstGeom>
          <a:noFill/>
          <a:ln w="57150">
            <a:solidFill>
              <a:srgbClr val="990000"/>
            </a:solidFill>
            <a:miter lim="800000"/>
            <a:headEnd/>
            <a:tailEnd/>
          </a:ln>
        </p:spPr>
      </p:pic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4787900" y="434975"/>
            <a:ext cx="376396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400">
                <a:solidFill>
                  <a:srgbClr val="990000"/>
                </a:solidFill>
              </a:rPr>
              <a:t>одна из звёзд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14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14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14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051050" y="260350"/>
            <a:ext cx="5554663" cy="2405063"/>
          </a:xfrm>
        </p:spPr>
        <p:txBody>
          <a:bodyPr/>
          <a:lstStyle/>
          <a:p>
            <a:pPr>
              <a:buFontTx/>
              <a:buNone/>
            </a:pPr>
            <a:r>
              <a:rPr lang="ru-RU"/>
              <a:t>Чтобы глаз вооружить</a:t>
            </a:r>
          </a:p>
          <a:p>
            <a:pPr>
              <a:buFontTx/>
              <a:buNone/>
            </a:pPr>
            <a:r>
              <a:rPr lang="ru-RU"/>
              <a:t>И со звездами дружить,</a:t>
            </a:r>
          </a:p>
          <a:p>
            <a:pPr>
              <a:buFontTx/>
              <a:buNone/>
            </a:pPr>
            <a:r>
              <a:rPr lang="ru-RU"/>
              <a:t>Млечный путь увидеть чтоб</a:t>
            </a:r>
          </a:p>
          <a:p>
            <a:pPr>
              <a:buFontTx/>
              <a:buNone/>
            </a:pPr>
            <a:r>
              <a:rPr lang="ru-RU"/>
              <a:t>Нужен мощный …</a:t>
            </a:r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4427538" y="3429000"/>
            <a:ext cx="19446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2800"/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5651500" y="1989138"/>
            <a:ext cx="20986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>
                <a:solidFill>
                  <a:srgbClr val="FF3300"/>
                </a:solidFill>
              </a:rPr>
              <a:t>телескоп</a:t>
            </a:r>
          </a:p>
        </p:txBody>
      </p:sp>
      <p:pic>
        <p:nvPicPr>
          <p:cNvPr id="15366" name="Picture 6" descr="Drawn_wallpapers_Vector_Wallpapers_Telescope_015787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12" y="3143248"/>
            <a:ext cx="3589347" cy="2691728"/>
          </a:xfrm>
          <a:prstGeom prst="rect">
            <a:avLst/>
          </a:prstGeom>
          <a:noFill/>
          <a:ln w="57150">
            <a:solidFill>
              <a:schemeClr val="accent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708400" y="836613"/>
            <a:ext cx="5194300" cy="2333625"/>
          </a:xfrm>
        </p:spPr>
        <p:txBody>
          <a:bodyPr/>
          <a:lstStyle/>
          <a:p>
            <a:pPr>
              <a:buFontTx/>
              <a:buNone/>
            </a:pPr>
            <a:r>
              <a:rPr lang="ru-RU"/>
              <a:t>Телескопом сотни лет</a:t>
            </a:r>
          </a:p>
          <a:p>
            <a:pPr>
              <a:buFontTx/>
              <a:buNone/>
            </a:pPr>
            <a:r>
              <a:rPr lang="ru-RU"/>
              <a:t>Изучают жизнь планет.</a:t>
            </a:r>
          </a:p>
          <a:p>
            <a:pPr>
              <a:buFontTx/>
              <a:buNone/>
            </a:pPr>
            <a:r>
              <a:rPr lang="ru-RU"/>
              <a:t>Нам расскажет обо всем</a:t>
            </a:r>
          </a:p>
          <a:p>
            <a:pPr>
              <a:buFontTx/>
              <a:buNone/>
            </a:pPr>
            <a:r>
              <a:rPr lang="ru-RU"/>
              <a:t>Умный дядя …</a:t>
            </a: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6588125" y="2492375"/>
            <a:ext cx="22050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>
                <a:solidFill>
                  <a:srgbClr val="FF3300"/>
                </a:solidFill>
              </a:rPr>
              <a:t>астроном</a:t>
            </a:r>
          </a:p>
        </p:txBody>
      </p:sp>
      <p:pic>
        <p:nvPicPr>
          <p:cNvPr id="17413" name="Picture 5" descr="аст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3357563"/>
            <a:ext cx="3384550" cy="3316287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</p:bldLst>
  </p:timing>
</p:sld>
</file>

<file path=ppt/theme/theme1.xml><?xml version="1.0" encoding="utf-8"?>
<a:theme xmlns:a="http://schemas.openxmlformats.org/drawingml/2006/main" name="1_Оформление по умолчанию">
  <a:themeElements>
    <a:clrScheme name="1_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322</TotalTime>
  <Words>319</Words>
  <Application>Microsoft Office PowerPoint</Application>
  <PresentationFormat>Экран (4:3)</PresentationFormat>
  <Paragraphs>97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1_Оформление по умолчанию</vt:lpstr>
      <vt:lpstr>Презентация PowerPoint</vt:lpstr>
      <vt:lpstr>Отгадай загадку</vt:lpstr>
      <vt:lpstr>Презентация PowerPoint</vt:lpstr>
      <vt:lpstr>Презентация PowerPoint</vt:lpstr>
      <vt:lpstr>Презентация PowerPoint</vt:lpstr>
      <vt:lpstr>Презентация PowerPoint</vt:lpstr>
      <vt:lpstr>Солнце – это…</vt:lpstr>
      <vt:lpstr>Презентация PowerPoint</vt:lpstr>
      <vt:lpstr>Презентация PowerPoint</vt:lpstr>
      <vt:lpstr>Презентация PowerPoint</vt:lpstr>
      <vt:lpstr>Работа по учебнику</vt:lpstr>
      <vt:lpstr>Презентация PowerPoint</vt:lpstr>
      <vt:lpstr>Созвездие Кассиопея</vt:lpstr>
      <vt:lpstr>Презентация PowerPoint</vt:lpstr>
      <vt:lpstr>Созвездие Орион</vt:lpstr>
      <vt:lpstr>Презентация PowerPoint</vt:lpstr>
      <vt:lpstr>Созвездие Лебедь</vt:lpstr>
      <vt:lpstr>Презентация PowerPoint</vt:lpstr>
      <vt:lpstr>Путешествие по Зодиаку</vt:lpstr>
      <vt:lpstr>Ответь на вопросы:</vt:lpstr>
      <vt:lpstr>Источники</vt:lpstr>
    </vt:vector>
  </TitlesOfParts>
  <Company>MoBIL GROUP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мама</dc:creator>
  <cp:lastModifiedBy>sergei2008kuz@outlook.com</cp:lastModifiedBy>
  <cp:revision>7</cp:revision>
  <dcterms:created xsi:type="dcterms:W3CDTF">2010-09-16T13:44:07Z</dcterms:created>
  <dcterms:modified xsi:type="dcterms:W3CDTF">2020-04-14T08:05:42Z</dcterms:modified>
</cp:coreProperties>
</file>